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7772400" cy="10058400"/>
  <p:notesSz cx="7315200" cy="96012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Roboto Light" panose="020F05020202040302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g387iaUDQ+stbgToUURJVXpRug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0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5063" y="1200150"/>
            <a:ext cx="25050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/>
            </a:lvl1pPr>
            <a:lvl2pPr lvl="1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/>
            </a:lvl3pPr>
            <a:lvl4pPr lvl="3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4pPr>
            <a:lvl5pPr lvl="4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5pPr>
            <a:lvl6pPr lvl="5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6pPr>
            <a:lvl7pPr lvl="6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7pPr>
            <a:lvl8pPr lvl="7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8pPr>
            <a:lvl9pPr lvl="8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695219" y="2516718"/>
            <a:ext cx="6381962" cy="670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2138071" y="3959569"/>
            <a:ext cx="8524029" cy="167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-1262353" y="2332223"/>
            <a:ext cx="8524029" cy="493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700"/>
              <a:buNone/>
              <a:defRPr sz="1700">
                <a:solidFill>
                  <a:srgbClr val="898989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530"/>
              <a:buNone/>
              <a:defRPr sz="1530">
                <a:solidFill>
                  <a:srgbClr val="898989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98989"/>
              </a:buClr>
              <a:buSzPts val="1360"/>
              <a:buNone/>
              <a:defRPr sz="1360"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3934778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535366" y="3674110"/>
            <a:ext cx="3288089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3934778" y="2465706"/>
            <a:ext cx="3304282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3934778" y="3674110"/>
            <a:ext cx="3304282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2720"/>
            </a:lvl1pPr>
            <a:lvl2pPr marL="914400" lvl="1" indent="-37973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  <a:defRPr sz="2380"/>
            </a:lvl2pPr>
            <a:lvl3pPr marL="1371600" lvl="2" indent="-358139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040"/>
            </a:lvl3pPr>
            <a:lvl4pPr marL="1828800" lvl="3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Arial"/>
              <a:buNone/>
              <a:defRPr sz="37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973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  <a:defRPr sz="23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5755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t="9726"/>
          <a:stretch/>
        </p:blipFill>
        <p:spPr>
          <a:xfrm>
            <a:off x="0" y="3099547"/>
            <a:ext cx="7772400" cy="525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24385" y="1387139"/>
            <a:ext cx="9823442" cy="214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5065" y="535406"/>
            <a:ext cx="3200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377429" y="1896569"/>
            <a:ext cx="7615271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VALUE PROPOSITION: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ROBOTIC SORTING LINE</a:t>
            </a:r>
            <a:endParaRPr sz="2400">
              <a:solidFill>
                <a:schemeClr val="dk2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326537" y="8561749"/>
            <a:ext cx="545872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41848E"/>
                </a:solidFill>
                <a:latin typeface="Roboto"/>
                <a:ea typeface="Roboto"/>
                <a:cs typeface="Roboto"/>
                <a:sym typeface="Roboto"/>
              </a:rPr>
              <a:t>Presented to: </a:t>
            </a:r>
            <a:r>
              <a:rPr lang="en-CA" sz="1200" b="1">
                <a:solidFill>
                  <a:srgbClr val="41848E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Jelle Sernee</a:t>
            </a:r>
            <a:r>
              <a:rPr lang="en-CA" sz="1200" b="1">
                <a:solidFill>
                  <a:srgbClr val="41848E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200">
              <a:solidFill>
                <a:srgbClr val="41848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rgbClr val="41848E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Synvase</a:t>
            </a:r>
            <a:endParaRPr sz="1200" b="1">
              <a:solidFill>
                <a:srgbClr val="41848E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Hanson </a:t>
            </a:r>
            <a:b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200">
              <a:solidFill>
                <a:srgbClr val="41848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319513" y="8568119"/>
            <a:ext cx="3886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41848E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Mai 26th , 2025</a:t>
            </a:r>
            <a:endParaRPr sz="1200">
              <a:solidFill>
                <a:srgbClr val="41848E"/>
              </a:solidFill>
              <a:highlight>
                <a:srgbClr val="FFFF00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6" name="Google Shape;96;p1"/>
          <p:cNvCxnSpPr/>
          <p:nvPr/>
        </p:nvCxnSpPr>
        <p:spPr>
          <a:xfrm>
            <a:off x="5615940" y="9032683"/>
            <a:ext cx="153021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"/>
          <p:cNvSpPr/>
          <p:nvPr/>
        </p:nvSpPr>
        <p:spPr>
          <a:xfrm>
            <a:off x="5556210" y="9115747"/>
            <a:ext cx="169546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0971" y="520476"/>
            <a:ext cx="794327" cy="79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596348" y="2723143"/>
            <a:ext cx="51034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PRELIMINARY LAYOUT DESIGN (</a:t>
            </a:r>
            <a:r>
              <a:rPr lang="en-CA" sz="1600" b="1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1-ARM SYSTEM</a:t>
            </a: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/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133" y="9147106"/>
            <a:ext cx="23739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5017280" y="9121663"/>
            <a:ext cx="1967526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– PAGE 3/7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96348" y="731520"/>
            <a:ext cx="529645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APPLICATION OVERVIEW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This proposal is designed to provide your organization with a preliminary solution of 1 robotic arm. The final configuration of the robots and bins are yet to be confirmed.</a:t>
            </a:r>
            <a:endParaRPr/>
          </a:p>
        </p:txBody>
      </p:sp>
      <p:pic>
        <p:nvPicPr>
          <p:cNvPr id="107" name="Google Shape;107;p2" descr="A machine with a yellow arm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57600"/>
            <a:ext cx="77724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4638371" y="4796263"/>
            <a:ext cx="1752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Auto generated iso view</a:t>
            </a:r>
            <a:endParaRPr sz="1800" i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 title="FRO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50" y="5893150"/>
            <a:ext cx="6478460" cy="323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title="TO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50" y="1489275"/>
            <a:ext cx="6700750" cy="33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557161" y="234185"/>
            <a:ext cx="37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LAYOUT OVERVIEW (</a:t>
            </a:r>
            <a:r>
              <a:rPr lang="en-CA" sz="1600" b="1">
                <a:solidFill>
                  <a:schemeClr val="dk2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1-ARM SYSTEM</a:t>
            </a: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506500" y="1726724"/>
            <a:ext cx="135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Stabilization Zone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2259405" y="2084763"/>
            <a:ext cx="0" cy="278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3"/>
          <p:cNvCxnSpPr/>
          <p:nvPr/>
        </p:nvCxnSpPr>
        <p:spPr>
          <a:xfrm rot="10800000" flipH="1">
            <a:off x="2278275" y="4839650"/>
            <a:ext cx="2484300" cy="3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9" name="Google Shape;119;p3"/>
          <p:cNvCxnSpPr/>
          <p:nvPr/>
        </p:nvCxnSpPr>
        <p:spPr>
          <a:xfrm flipH="1">
            <a:off x="6384300" y="2548575"/>
            <a:ext cx="12900" cy="96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0" name="Google Shape;120;p3"/>
          <p:cNvCxnSpPr/>
          <p:nvPr/>
        </p:nvCxnSpPr>
        <p:spPr>
          <a:xfrm rot="10800000">
            <a:off x="6783260" y="6680296"/>
            <a:ext cx="300" cy="1048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21" name="Google Shape;121;p3"/>
          <p:cNvSpPr txBox="1"/>
          <p:nvPr/>
        </p:nvSpPr>
        <p:spPr>
          <a:xfrm>
            <a:off x="5817985" y="1290649"/>
            <a:ext cx="1600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 Fencing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3"/>
          <p:cNvCxnSpPr/>
          <p:nvPr/>
        </p:nvCxnSpPr>
        <p:spPr>
          <a:xfrm flipH="1">
            <a:off x="6418477" y="1640269"/>
            <a:ext cx="191100" cy="15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3"/>
          <p:cNvSpPr txBox="1"/>
          <p:nvPr/>
        </p:nvSpPr>
        <p:spPr>
          <a:xfrm>
            <a:off x="3091050" y="4578052"/>
            <a:ext cx="107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0000"/>
                </a:solidFill>
              </a:rPr>
              <a:t>3400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371450" y="2841162"/>
            <a:ext cx="107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0000"/>
                </a:solidFill>
              </a:rPr>
              <a:t>1800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6886338" y="7073899"/>
            <a:ext cx="107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0000"/>
                </a:solidFill>
              </a:rPr>
              <a:t>2100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3472865" y="3058479"/>
            <a:ext cx="0" cy="12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" name="Google Shape;127;p3"/>
          <p:cNvCxnSpPr/>
          <p:nvPr/>
        </p:nvCxnSpPr>
        <p:spPr>
          <a:xfrm rot="10800000" flipH="1">
            <a:off x="3472865" y="4376343"/>
            <a:ext cx="2898600" cy="1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3"/>
          <p:cNvCxnSpPr/>
          <p:nvPr/>
        </p:nvCxnSpPr>
        <p:spPr>
          <a:xfrm>
            <a:off x="3483023" y="1640275"/>
            <a:ext cx="2888400" cy="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3"/>
          <p:cNvCxnSpPr/>
          <p:nvPr/>
        </p:nvCxnSpPr>
        <p:spPr>
          <a:xfrm>
            <a:off x="6358575" y="1660450"/>
            <a:ext cx="0" cy="72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3"/>
          <p:cNvCxnSpPr/>
          <p:nvPr/>
        </p:nvCxnSpPr>
        <p:spPr>
          <a:xfrm flipH="1">
            <a:off x="3475300" y="1640322"/>
            <a:ext cx="7800" cy="85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3"/>
          <p:cNvCxnSpPr/>
          <p:nvPr/>
        </p:nvCxnSpPr>
        <p:spPr>
          <a:xfrm flipH="1">
            <a:off x="6371425" y="3694150"/>
            <a:ext cx="12900" cy="68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3"/>
          <p:cNvCxnSpPr/>
          <p:nvPr/>
        </p:nvCxnSpPr>
        <p:spPr>
          <a:xfrm rot="10800000" flipH="1">
            <a:off x="630700" y="2625750"/>
            <a:ext cx="1351800" cy="2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33" name="Google Shape;133;p3"/>
          <p:cNvSpPr txBox="1"/>
          <p:nvPr/>
        </p:nvSpPr>
        <p:spPr>
          <a:xfrm>
            <a:off x="1073748" y="2733650"/>
            <a:ext cx="1079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0000"/>
                </a:solidFill>
              </a:rPr>
              <a:t>600</a:t>
            </a:r>
            <a:endParaRPr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" descr="A yellow robotic arm with a blueprin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87" y="1148891"/>
            <a:ext cx="7286625" cy="50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4083" y="9149543"/>
            <a:ext cx="23739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5017280" y="9121663"/>
            <a:ext cx="1967526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– PAGE 5/8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8695" y="413173"/>
            <a:ext cx="794327" cy="794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 txBox="1"/>
          <p:nvPr/>
        </p:nvSpPr>
        <p:spPr>
          <a:xfrm>
            <a:off x="2488383" y="810337"/>
            <a:ext cx="32909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ROBOT ARMS MODEL </a:t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4031456" y="5048250"/>
            <a:ext cx="204788" cy="114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3087761" y="6612940"/>
            <a:ext cx="329093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GRIPPER MODEL </a:t>
            </a:r>
            <a:endParaRPr/>
          </a:p>
        </p:txBody>
      </p:sp>
      <p:pic>
        <p:nvPicPr>
          <p:cNvPr id="145" name="Google Shape;145;p4" descr="A red and black robot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 l="12724" r="14690"/>
          <a:stretch/>
        </p:blipFill>
        <p:spPr>
          <a:xfrm>
            <a:off x="1062076" y="6580882"/>
            <a:ext cx="2488383" cy="34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3137097" y="7690048"/>
            <a:ext cx="39128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Model: </a:t>
            </a:r>
            <a:r>
              <a:rPr lang="en-CA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PinchR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Object Weight: </a:t>
            </a:r>
            <a:r>
              <a:rPr lang="en-CA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 to </a:t>
            </a:r>
            <a:r>
              <a:rPr lang="en-CA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5kg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2381250" y="4034060"/>
            <a:ext cx="175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Auto generated Robot model spec sheet</a:t>
            </a:r>
            <a:endParaRPr sz="1800" i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2381250" y="7228383"/>
            <a:ext cx="1752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Auto generated gripper model ender</a:t>
            </a:r>
            <a:endParaRPr sz="1800" i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6123" y="9430653"/>
            <a:ext cx="23739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/>
          <p:nvPr/>
        </p:nvSpPr>
        <p:spPr>
          <a:xfrm>
            <a:off x="5106051" y="9402773"/>
            <a:ext cx="1967526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– PAGE 6/8</a:t>
            </a:r>
            <a:endParaRPr sz="8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962412" y="969306"/>
            <a:ext cx="403592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ROBOT VISION SYSTEM SENSOR FUSION</a:t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0971" y="453271"/>
            <a:ext cx="794327" cy="79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A picture containing different, colorful, severa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80500" t="-453" r="467" b="452"/>
          <a:stretch/>
        </p:blipFill>
        <p:spPr>
          <a:xfrm>
            <a:off x="4429540" y="3878408"/>
            <a:ext cx="1301767" cy="351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2118689" y="3572061"/>
            <a:ext cx="12544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COLOR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3680023" y="3556667"/>
            <a:ext cx="12544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3D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4957343" y="3572061"/>
            <a:ext cx="15479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</a:t>
            </a:r>
            <a:endParaRPr/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 b="19221"/>
          <a:stretch/>
        </p:blipFill>
        <p:spPr>
          <a:xfrm>
            <a:off x="2867379" y="1685977"/>
            <a:ext cx="1722269" cy="143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 descr="A picture containing different, colorful, severa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-467" t="-453" r="60706" b="452"/>
          <a:stretch/>
        </p:blipFill>
        <p:spPr>
          <a:xfrm>
            <a:off x="1762780" y="3873829"/>
            <a:ext cx="2719667" cy="351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3214108" y="3076894"/>
            <a:ext cx="13507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Deepvision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/>
        </p:nvSpPr>
        <p:spPr>
          <a:xfrm>
            <a:off x="2425704" y="570959"/>
            <a:ext cx="4246559" cy="173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SPECIFICATIONS: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CA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    Up to </a:t>
            </a:r>
            <a:r>
              <a:rPr lang="en-CA" sz="14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30 picks per minute (1 robot)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    Maximum object weight per robot: </a:t>
            </a:r>
            <a:r>
              <a:rPr lang="en-CA" sz="14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5 kg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-CA" sz="1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 Robots operating conditions: 5°C to 45 °C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414" y="495485"/>
            <a:ext cx="1537710" cy="15377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685801" y="2033195"/>
            <a:ext cx="37757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BUDGET</a:t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3627783" y="2480430"/>
            <a:ext cx="4144617" cy="39918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0" y="2459992"/>
            <a:ext cx="3458817" cy="401227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119029" y="2730581"/>
            <a:ext cx="3356354" cy="363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Includes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1 robots Fanuc M-20iD-25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1 robot base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1 AI gripper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-   Robot Vision System (RGB and 3D cameras</a:t>
            </a:r>
            <a:r>
              <a:rPr lang="en-CA" sz="1200">
                <a:solidFill>
                  <a:schemeClr val="lt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AI Software licence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AI custom training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Factory pre-assembling and testing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-"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Shipping to </a:t>
            </a: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Germany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Installation supervision on site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Security perimeter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3966904" y="2730581"/>
            <a:ext cx="3209149" cy="403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Excludes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Mechanical installation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   All modifications required on current   equipment to integrate the robotic system</a:t>
            </a:r>
            <a:b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Electrical hookup in client’s facility 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Total input power </a:t>
            </a: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16 kVA (average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    consumption: 6kW)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Internet hookup in client’s facility </a:t>
            </a:r>
            <a:b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     (up/down 100 Mbits/sec)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    Compressed air hookup in client’ facility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   (total air consumption</a:t>
            </a:r>
            <a:r>
              <a:rPr lang="en-CA" sz="12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: 283 </a:t>
            </a: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L/min)</a:t>
            </a:r>
            <a:br>
              <a:rPr lang="en-CA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CA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-   Taxes, customs and/or duty charges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6"/>
          <p:cNvSpPr txBox="1"/>
          <p:nvPr/>
        </p:nvSpPr>
        <p:spPr>
          <a:xfrm>
            <a:off x="603414" y="6775056"/>
            <a:ext cx="5029200" cy="264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BUYING PRICE*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Robotic sorting system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  </a:t>
            </a:r>
            <a:r>
              <a:rPr lang="en-CA" sz="16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€ 340 000 EUR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1A1918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Additional robot arm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1"/>
                </a:solidFill>
                <a:highlight>
                  <a:srgbClr val="FFFF00"/>
                </a:highlight>
                <a:latin typeface="Roboto Light"/>
                <a:ea typeface="Roboto Light"/>
                <a:cs typeface="Roboto Light"/>
                <a:sym typeface="Roboto Light"/>
              </a:rPr>
              <a:t>  € 90 000 EUR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A1918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* Prices may vary due to exchange rates, inflation, and integration engineering. Valid for 30 days.</a:t>
            </a:r>
            <a:endParaRPr/>
          </a:p>
          <a:p>
            <a:pPr marL="0" marR="0" lvl="0" indent="0" algn="l" rtl="0">
              <a:lnSpc>
                <a:spcPct val="2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24-30 weeks (to be confirmed at order time)</a:t>
            </a:r>
            <a:endParaRPr/>
          </a:p>
        </p:txBody>
      </p:sp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2133" y="9147106"/>
            <a:ext cx="2373919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/>
          <p:nvPr/>
        </p:nvSpPr>
        <p:spPr>
          <a:xfrm>
            <a:off x="5017280" y="9121663"/>
            <a:ext cx="1967526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– PAGE 7/8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3161451" y="7408111"/>
            <a:ext cx="3281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We should have a option in the form to have a additionial robot with pricing </a:t>
            </a:r>
            <a:endParaRPr sz="1800" i="1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6"/>
          <p:cNvCxnSpPr/>
          <p:nvPr/>
        </p:nvCxnSpPr>
        <p:spPr>
          <a:xfrm rot="10800000">
            <a:off x="2573682" y="7785100"/>
            <a:ext cx="54433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aste Robotics">
      <a:dk1>
        <a:srgbClr val="1A1918"/>
      </a:dk1>
      <a:lt1>
        <a:srgbClr val="FFFFFF"/>
      </a:lt1>
      <a:dk2>
        <a:srgbClr val="437C81"/>
      </a:dk2>
      <a:lt2>
        <a:srgbClr val="D6D7D6"/>
      </a:lt2>
      <a:accent1>
        <a:srgbClr val="C9272D"/>
      </a:accent1>
      <a:accent2>
        <a:srgbClr val="898A89"/>
      </a:accent2>
      <a:accent3>
        <a:srgbClr val="F1AE2A"/>
      </a:accent3>
      <a:accent4>
        <a:srgbClr val="437C81"/>
      </a:accent4>
      <a:accent5>
        <a:srgbClr val="D6D7D6"/>
      </a:accent5>
      <a:accent6>
        <a:srgbClr val="C9272D"/>
      </a:accent6>
      <a:hlink>
        <a:srgbClr val="F1AE2A"/>
      </a:hlink>
      <a:folHlink>
        <a:srgbClr val="898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Custom</PresentationFormat>
  <Paragraphs>72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Roboto Light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Marielle Ménard</dc:creator>
  <cp:lastModifiedBy>Cody Martins</cp:lastModifiedBy>
  <cp:revision>1</cp:revision>
  <dcterms:created xsi:type="dcterms:W3CDTF">2023-02-24T20:35:27Z</dcterms:created>
  <dcterms:modified xsi:type="dcterms:W3CDTF">2025-08-07T16:21:02Z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0x010100C8566F934537704F91A4F393BCB2E2A7</vt:lpwstr>
  </property>
  <property fmtid="{D5CDD505-2E9C-101B-9397-08002B2CF9AE}" pid="3" name="MediaServiceImageTags">
    <vt:lpwstr/>
  </property>
</Properties>
</file>